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60" r:id="rId4"/>
    <p:sldId id="261" r:id="rId5"/>
    <p:sldId id="278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90" r:id="rId14"/>
    <p:sldId id="289" r:id="rId15"/>
    <p:sldId id="291" r:id="rId16"/>
    <p:sldId id="292" r:id="rId17"/>
    <p:sldId id="293" r:id="rId18"/>
    <p:sldId id="257" r:id="rId19"/>
    <p:sldId id="279" r:id="rId20"/>
    <p:sldId id="280" r:id="rId21"/>
    <p:sldId id="281" r:id="rId22"/>
    <p:sldId id="270" r:id="rId23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1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4"/>
  </p:normalViewPr>
  <p:slideViewPr>
    <p:cSldViewPr>
      <p:cViewPr varScale="1">
        <p:scale>
          <a:sx n="86" d="100"/>
          <a:sy n="86" d="100"/>
        </p:scale>
        <p:origin x="708" y="78"/>
      </p:cViewPr>
      <p:guideLst>
        <p:guide orient="horz" pos="2131"/>
        <p:guide pos="38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0020461A-25F5-CD4A-B187-5B432C892BCA}" type="datetimeFigureOut">
              <a:rPr lang="zh-CN" altLang="en-US"/>
              <a:t>2018/1/1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1BA8618-F067-0A41-B7D7-73492DEF40EA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2874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1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7438ED99-3DBB-BC4E-A84B-2A48AD124D64}" type="slidenum">
              <a:rPr lang="zh-CN" altLang="en-US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273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165F6C50-8211-434E-AA4F-8777FBAF8416}" type="slidenum">
              <a:rPr lang="zh-CN" altLang="en-US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756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73E5966-CEC7-8143-AD28-3790BBD3B87F}" type="slidenum">
              <a:rPr lang="zh-CN" altLang="en-US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600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061245-B498-1047-BA2E-2554514C4025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A72723-8D1F-224A-9B1F-B31712A0871D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5271A4-08CC-694F-B1E5-19E5C3E88945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0FAC27-E53F-034A-9262-E91B58B72B05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884238"/>
            <a:ext cx="2743200" cy="536416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884238"/>
            <a:ext cx="8077200" cy="5364162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FB4057-B1F2-2145-B0F1-8A62B7BBE7BE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CBDE8-3216-B646-85A6-5CE39AA1C6D7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BC5015-1051-CB48-A33E-F22ECFD847DC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0BF89D-8737-6A46-94E8-3FF9F1E06B09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00C02A-26B7-724D-8042-A4904BBA6151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02A136-691E-E940-945C-1A49EDAD7D84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09600" y="1722438"/>
            <a:ext cx="5410200" cy="452596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722438"/>
            <a:ext cx="5410200" cy="452596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B322F2-2742-3D40-A747-AF9DD82FD8AB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A4536C-5FD3-A745-B83D-BC85CAE524A1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07F06E-ACE5-E747-93F1-F07BF955EE71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8E1481-578C-7D49-A95D-3DDBFCA8B8C2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0883F3-7101-8149-AAC0-04646CCD6593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847616-3E14-B348-8D21-1FA7ED6BB4AC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906F02-3056-4C43-BBC0-6DF0B643F554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67D6FA-A07B-3549-AD47-6538631CE27F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8BDC92-9493-B44C-AF14-2B722043D5BF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B73E26-9FE4-9649-BCAB-F7B34FBD6297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48A5EF-27FA-ED4F-8ABB-0CC329493CE3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C9A4C3-916C-A64F-AB94-D439466DF36E}" type="slidenum">
              <a:rPr lang="zh-CN" altLang="en-US"/>
              <a:t>‹#›</a:t>
            </a:fld>
            <a:endParaRPr lang="zh-CN" altLang="en-US" sz="18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9600" y="884238"/>
            <a:ext cx="10972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>
                <a:sym typeface="Arial" panose="020B0604020202020204" pitchFamily="34" charset="0"/>
              </a:rPr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722438"/>
            <a:ext cx="109728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>
                <a:sym typeface="Arial" panose="020B060402020202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Arial" panose="020B0604020202020204" pitchFamily="34" charset="0"/>
              </a:rPr>
              <a:t>第二级</a:t>
            </a:r>
          </a:p>
          <a:p>
            <a:pPr lvl="2"/>
            <a:r>
              <a:rPr lang="zh-CN" altLang="zh-CN">
                <a:sym typeface="Arial" panose="020B0604020202020204" pitchFamily="34" charset="0"/>
              </a:rPr>
              <a:t>第三级</a:t>
            </a:r>
          </a:p>
          <a:p>
            <a:pPr lvl="3"/>
            <a:r>
              <a:rPr lang="zh-CN" altLang="zh-CN">
                <a:sym typeface="Arial" panose="020B0604020202020204" pitchFamily="34" charset="0"/>
              </a:rPr>
              <a:t>第四级</a:t>
            </a:r>
          </a:p>
          <a:p>
            <a:pPr lvl="4"/>
            <a:r>
              <a:rPr lang="zh-CN" altLang="zh-CN">
                <a:sym typeface="Arial" panose="020B0604020202020204" pitchFamily="34" charset="0"/>
              </a:rPr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3748CC2-A606-0446-AB40-88F8FB96A3AD}" type="datetime1">
              <a:rPr lang="zh-CN" altLang="en-US"/>
              <a:t>2018/1/1</a:t>
            </a:fld>
            <a:endParaRPr lang="zh-CN" altLang="en-US" sz="180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buFont typeface="Arial" panose="020B0604020202020204" pitchFamily="34" charset="0"/>
              <a:buNone/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816C6E6-3B2E-1A45-A7B0-F0845B6C1E33}" type="slidenum">
              <a:rPr lang="zh-CN" altLang="en-US"/>
              <a:t>‹#›</a:t>
            </a:fld>
            <a:endParaRPr lang="zh-CN" altLang="en-US" sz="1800"/>
          </a:p>
        </p:txBody>
      </p:sp>
      <p:pic>
        <p:nvPicPr>
          <p:cNvPr id="1031" name="Picture 10" descr="Picture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50"/>
            <a:ext cx="12192000" cy="686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  <a:sym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  <a:sym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  <a:sym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  <a:sym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  <a:sym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  <a:sym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  <a:sym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  <a:sym typeface="Arial" panose="020B0604020202020204" pitchFamily="34" charset="0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4"/>
          <p:cNvSpPr txBox="1">
            <a:spLocks noChangeArrowheads="1"/>
          </p:cNvSpPr>
          <p:nvPr/>
        </p:nvSpPr>
        <p:spPr bwMode="auto">
          <a:xfrm>
            <a:off x="8904288" y="188913"/>
            <a:ext cx="29273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>
                <a:ea typeface="等线 Light" panose="02010600030101010101" charset="-122"/>
              </a:rPr>
              <a:t>北京大学软件与微电子学院</a:t>
            </a:r>
          </a:p>
        </p:txBody>
      </p:sp>
      <p:sp>
        <p:nvSpPr>
          <p:cNvPr id="3076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/>
              <a:t>Slide CPATCHA</a:t>
            </a:r>
            <a:endParaRPr lang="zh-CN" altLang="en-US" dirty="0"/>
          </a:p>
        </p:txBody>
      </p:sp>
      <p:sp>
        <p:nvSpPr>
          <p:cNvPr id="3077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cs typeface="Heiti SC Light" charset="-122"/>
              </a:rPr>
              <a:t>组员：龙东恒 许佳 谢贤彬 宋文浩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  <a:cs typeface="Heiti SC Light" charset="-122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1272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201</a:t>
            </a:r>
            <a:r>
              <a:rPr lang="en-US" altLang="zh-CN" sz="1800" smtClean="0">
                <a:latin typeface="等线 Light" panose="02010600030101010101" charset="-122"/>
                <a:ea typeface="等线 Light" panose="02010600030101010101" charset="-122"/>
              </a:rPr>
              <a:t>8</a:t>
            </a: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-1-</a:t>
            </a:r>
            <a:r>
              <a:rPr lang="en-US" altLang="zh-CN" sz="1800">
                <a:latin typeface="等线 Light" panose="02010600030101010101" charset="-122"/>
                <a:ea typeface="等线 Light" panose="02010600030101010101" charset="-122"/>
              </a:rPr>
              <a:t>3</a:t>
            </a:r>
            <a:endParaRPr lang="zh-TW" altLang="en-US" sz="1800">
              <a:latin typeface="等线 Light" panose="02010600030101010101" charset="-122"/>
              <a:ea typeface="等线 Light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阴影区不规则形状及随机旋转的设计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9609" y="1722258"/>
            <a:ext cx="4248295" cy="4370747"/>
          </a:xfrm>
        </p:spPr>
        <p:txBody>
          <a:bodyPr/>
          <a:lstStyle/>
          <a:p>
            <a:r>
              <a:rPr lang="zh-CN" altLang="en-US" sz="2400" dirty="0" smtClean="0"/>
              <a:t>规则形状会</a:t>
            </a:r>
            <a:r>
              <a:rPr lang="zh-CN" altLang="en-US" sz="2400" dirty="0"/>
              <a:t>极大地降低破解的难度，因此我们使用</a:t>
            </a:r>
            <a:r>
              <a:rPr lang="en-US" altLang="zh-CN" sz="2400" dirty="0"/>
              <a:t>Java</a:t>
            </a:r>
            <a:r>
              <a:rPr lang="zh-CN" altLang="en-US" sz="2400" dirty="0"/>
              <a:t>绘图组件画了一个不规则的形状示意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r>
              <a:rPr lang="zh-CN" altLang="en-US" sz="2400" dirty="0" smtClean="0"/>
              <a:t>为了</a:t>
            </a:r>
            <a:r>
              <a:rPr lang="zh-CN" altLang="en-US" sz="2400" dirty="0"/>
              <a:t>进一步提高安全性，真假阴影区均被分别设计为随机旋转，若拼图块旋转不正确，即使真实阴影区位置正确，同样不能够验证成功，一定程度上提高了暴力破解的复杂度。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935" y="1579868"/>
            <a:ext cx="6017516" cy="4513137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 bwMode="auto">
          <a:xfrm>
            <a:off x="5375950" y="1844890"/>
            <a:ext cx="1224085" cy="1152080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8760185" y="3789025"/>
            <a:ext cx="1368095" cy="1224085"/>
          </a:xfrm>
          <a:prstGeom prst="ellipse">
            <a:avLst/>
          </a:prstGeom>
          <a:noFill/>
          <a:ln w="2857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535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617586"/>
            <a:ext cx="10972800" cy="685800"/>
          </a:xfrm>
        </p:spPr>
        <p:txBody>
          <a:bodyPr/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拼图处理流程图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7730" y="1418217"/>
            <a:ext cx="6945189" cy="495235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388747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图片处理过程中的难点以及解决方法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599" y="1722438"/>
            <a:ext cx="6998505" cy="4525962"/>
          </a:xfrm>
        </p:spPr>
        <p:txBody>
          <a:bodyPr/>
          <a:lstStyle/>
          <a:p>
            <a:r>
              <a:rPr lang="zh-CN" altLang="en-US" sz="2800" dirty="0"/>
              <a:t>图片剪裁的</a:t>
            </a:r>
            <a:r>
              <a:rPr lang="zh-CN" altLang="en-US" sz="2800" dirty="0" smtClean="0"/>
              <a:t>问题</a:t>
            </a:r>
            <a:endParaRPr lang="en-US" altLang="zh-CN" sz="2800" dirty="0" smtClean="0"/>
          </a:p>
          <a:p>
            <a:pPr lvl="1"/>
            <a:r>
              <a:rPr lang="zh-CN" altLang="en-US" sz="2400" dirty="0"/>
              <a:t>先将图片除阴影区以外的地方设置为透明</a:t>
            </a:r>
            <a:r>
              <a:rPr lang="zh-CN" altLang="en-US" sz="2400" dirty="0" smtClean="0"/>
              <a:t>，再</a:t>
            </a:r>
            <a:r>
              <a:rPr lang="zh-CN" altLang="en-US" sz="2400" dirty="0"/>
              <a:t>将图片沿着阴影区剪裁成矩形。</a:t>
            </a:r>
            <a:endParaRPr lang="en-US" altLang="zh-CN" sz="2400" dirty="0"/>
          </a:p>
          <a:p>
            <a:r>
              <a:rPr lang="zh-CN" altLang="zh-CN" sz="2800" dirty="0"/>
              <a:t>真假阴影区的重叠</a:t>
            </a:r>
            <a:r>
              <a:rPr lang="zh-CN" altLang="zh-CN" sz="2800" dirty="0" smtClean="0"/>
              <a:t>问题</a:t>
            </a:r>
            <a:endParaRPr lang="en-US" altLang="zh-CN" sz="2800" dirty="0" smtClean="0"/>
          </a:p>
          <a:p>
            <a:pPr lvl="1"/>
            <a:r>
              <a:rPr lang="zh-CN" altLang="en-US" sz="2400" dirty="0"/>
              <a:t>设计在生成真假阴影区</a:t>
            </a:r>
            <a:r>
              <a:rPr lang="zh-CN" altLang="en-US" sz="2400" dirty="0" smtClean="0"/>
              <a:t>坐标，设计一个循环</a:t>
            </a:r>
            <a:r>
              <a:rPr lang="zh-CN" altLang="en-US" sz="2400" dirty="0"/>
              <a:t>，当生成的假阴影区坐标会导致重叠时</a:t>
            </a:r>
            <a:r>
              <a:rPr lang="zh-CN" altLang="en-US" sz="2400" dirty="0" smtClean="0"/>
              <a:t>，重新生成，</a:t>
            </a:r>
            <a:r>
              <a:rPr lang="zh-CN" altLang="en-US" sz="2400" dirty="0"/>
              <a:t>因为每次执行都会重叠的概率非常非常小，模拟实验中运行良好。</a:t>
            </a:r>
            <a:endParaRPr lang="en-US" altLang="zh-CN" sz="2400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115" y="2636945"/>
            <a:ext cx="3457575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31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图片处理过程中的难点以及解决方法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阴影区形状大小与像素的关系</a:t>
            </a:r>
          </a:p>
          <a:p>
            <a:pPr lvl="1"/>
            <a:r>
              <a:rPr lang="zh-CN" altLang="en-US" sz="2400" dirty="0"/>
              <a:t>阴影区太小会极大地影响用户体验，阴影区太大会影响安全性，像素不同阴影区大小不同。添加</a:t>
            </a:r>
            <a:r>
              <a:rPr lang="en-US" altLang="zh-CN" sz="2400" dirty="0"/>
              <a:t>ratio</a:t>
            </a:r>
            <a:r>
              <a:rPr lang="zh-CN" altLang="en-US" sz="2400" dirty="0"/>
              <a:t>比例参数，并进行实验对比，确定了</a:t>
            </a:r>
            <a:r>
              <a:rPr lang="en-US" altLang="zh-CN" sz="2400" dirty="0"/>
              <a:t>ratio=1</a:t>
            </a:r>
            <a:r>
              <a:rPr lang="zh-CN" altLang="en-US" sz="2400" dirty="0"/>
              <a:t>，图片像素</a:t>
            </a:r>
            <a:r>
              <a:rPr lang="en-US" altLang="zh-CN" sz="2400" dirty="0" smtClean="0"/>
              <a:t>800*600</a:t>
            </a:r>
            <a:r>
              <a:rPr lang="zh-CN" altLang="en-US" sz="2400" dirty="0" smtClean="0"/>
              <a:t>的最终方案。</a:t>
            </a:r>
            <a:endParaRPr lang="en-US" altLang="zh-CN" sz="2400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687" y="3383357"/>
            <a:ext cx="7286625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26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缺陷与不足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2800" dirty="0" smtClean="0"/>
              <a:t>图片</a:t>
            </a:r>
            <a:r>
              <a:rPr lang="zh-CN" altLang="en-US" sz="2800" dirty="0" smtClean="0"/>
              <a:t>必须</a:t>
            </a:r>
            <a:r>
              <a:rPr lang="zh-CN" altLang="zh-CN" sz="2800" dirty="0" smtClean="0"/>
              <a:t>选取</a:t>
            </a:r>
            <a:r>
              <a:rPr lang="zh-CN" altLang="zh-CN" sz="2800" dirty="0"/>
              <a:t>高清图片</a:t>
            </a:r>
            <a:r>
              <a:rPr lang="zh-CN" altLang="zh-CN" sz="2800" dirty="0" smtClean="0"/>
              <a:t>，</a:t>
            </a:r>
            <a:r>
              <a:rPr lang="zh-CN" altLang="en-US" sz="2800" dirty="0" smtClean="0"/>
              <a:t>且</a:t>
            </a:r>
            <a:r>
              <a:rPr lang="zh-CN" altLang="zh-CN" sz="2800" dirty="0" smtClean="0"/>
              <a:t>统一</a:t>
            </a:r>
            <a:r>
              <a:rPr lang="zh-CN" altLang="zh-CN" sz="2800" dirty="0"/>
              <a:t>处理为像素</a:t>
            </a:r>
            <a:r>
              <a:rPr lang="en-US" altLang="zh-CN" sz="2800" dirty="0"/>
              <a:t>800*600</a:t>
            </a:r>
            <a:r>
              <a:rPr lang="zh-CN" altLang="zh-CN" sz="2800" dirty="0" smtClean="0"/>
              <a:t>。</a:t>
            </a:r>
            <a:r>
              <a:rPr lang="zh-CN" altLang="en-US" sz="2800" dirty="0" smtClean="0"/>
              <a:t>我们的设计对</a:t>
            </a:r>
            <a:r>
              <a:rPr lang="zh-CN" altLang="zh-CN" sz="2800" dirty="0" smtClean="0"/>
              <a:t>图片的</a:t>
            </a:r>
            <a:r>
              <a:rPr lang="zh-CN" altLang="zh-CN" sz="2800" dirty="0"/>
              <a:t>要求比较高。图片的基本</a:t>
            </a:r>
            <a:r>
              <a:rPr lang="zh-CN" altLang="zh-CN" sz="2800" dirty="0" smtClean="0"/>
              <a:t>要求</a:t>
            </a:r>
            <a:r>
              <a:rPr lang="zh-CN" altLang="en-US" sz="2800" dirty="0" smtClean="0"/>
              <a:t>为</a:t>
            </a:r>
            <a:r>
              <a:rPr lang="zh-CN" altLang="zh-CN" sz="2800" dirty="0" smtClean="0"/>
              <a:t>高</a:t>
            </a:r>
            <a:r>
              <a:rPr lang="zh-CN" altLang="zh-CN" sz="2800" dirty="0"/>
              <a:t>清、不能使用有纯色区域或者是颜色单一的图片。如下图所示（红色圆圈中是阴影区</a:t>
            </a:r>
            <a:r>
              <a:rPr lang="zh-CN" altLang="zh-CN" sz="2800" dirty="0" smtClean="0"/>
              <a:t>），</a:t>
            </a:r>
            <a:r>
              <a:rPr lang="zh-CN" altLang="en-US" sz="2800" dirty="0" smtClean="0"/>
              <a:t>将</a:t>
            </a:r>
            <a:r>
              <a:rPr lang="zh-CN" altLang="zh-CN" sz="2800" dirty="0" smtClean="0"/>
              <a:t>会</a:t>
            </a:r>
            <a:r>
              <a:rPr lang="zh-CN" altLang="zh-CN" sz="2800" dirty="0"/>
              <a:t>十分难以分辨阴影区。</a:t>
            </a:r>
            <a:endParaRPr lang="zh-CN" altLang="en-US" sz="28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262" y="3511550"/>
            <a:ext cx="7229475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53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缺陷与不足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 smtClean="0"/>
              <a:t>我们的设计虽有一定的趣味性，不过</a:t>
            </a:r>
            <a:r>
              <a:rPr lang="zh-CN" altLang="en-US" sz="2800" dirty="0"/>
              <a:t>限制也非常明显如果没有假阴影区，真阴影区将非常难找。因此为了提高安全性，我们一定程度上牺牲了可用性，增加了认证的时间。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212" y="3011663"/>
            <a:ext cx="7267575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2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1104" y="777751"/>
            <a:ext cx="10972800" cy="685800"/>
          </a:xfrm>
        </p:spPr>
        <p:txBody>
          <a:bodyPr/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图片成果示例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650" y="1573702"/>
            <a:ext cx="6034616" cy="4525962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160" y="3860778"/>
            <a:ext cx="1143000" cy="1143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160" y="2348925"/>
            <a:ext cx="1143000" cy="1291550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 bwMode="auto">
          <a:xfrm>
            <a:off x="6384020" y="2887489"/>
            <a:ext cx="2016140" cy="7200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1920546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764815"/>
            <a:ext cx="10972800" cy="685800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图片成果示例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1665" y="1719263"/>
            <a:ext cx="6034616" cy="4525962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190" y="1895230"/>
            <a:ext cx="1143000" cy="1143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0702" y="3572691"/>
            <a:ext cx="1143000" cy="1143000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 bwMode="auto">
          <a:xfrm flipV="1">
            <a:off x="2711765" y="2492935"/>
            <a:ext cx="6002328" cy="223215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3120470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4"/>
          <p:cNvSpPr txBox="1">
            <a:spLocks noChangeArrowheads="1"/>
          </p:cNvSpPr>
          <p:nvPr/>
        </p:nvSpPr>
        <p:spPr bwMode="auto">
          <a:xfrm>
            <a:off x="8904288" y="188913"/>
            <a:ext cx="29273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>
                <a:ea typeface="等线 Light" panose="02010600030101010101" charset="-122"/>
              </a:rPr>
              <a:t>北京大学软件与微电子学院</a:t>
            </a: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4656138" y="117475"/>
            <a:ext cx="203773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3600" b="1" smtClean="0">
                <a:latin typeface="黑体" panose="02010609060101010101" charset="-122"/>
                <a:ea typeface="黑体" panose="02010609060101010101" charset="-122"/>
              </a:rPr>
              <a:t>成果展示</a:t>
            </a:r>
            <a:endParaRPr lang="zh-TW" altLang="en-US" sz="36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645" y="908825"/>
            <a:ext cx="9720675" cy="525636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1272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201</a:t>
            </a:r>
            <a:r>
              <a:rPr lang="en-US" altLang="zh-CN" sz="1800" smtClean="0">
                <a:latin typeface="等线 Light" panose="02010600030101010101" charset="-122"/>
                <a:ea typeface="等线 Light" panose="02010600030101010101" charset="-122"/>
              </a:rPr>
              <a:t>8</a:t>
            </a: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-1-</a:t>
            </a:r>
            <a:r>
              <a:rPr lang="en-US" altLang="zh-CN" sz="1800">
                <a:latin typeface="等线 Light" panose="02010600030101010101" charset="-122"/>
                <a:ea typeface="等线 Light" panose="02010600030101010101" charset="-122"/>
              </a:rPr>
              <a:t>3</a:t>
            </a:r>
            <a:endParaRPr lang="zh-TW" altLang="en-US" sz="1800">
              <a:latin typeface="等线 Light" panose="02010600030101010101" charset="-122"/>
              <a:ea typeface="等线 Light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4"/>
          <p:cNvSpPr txBox="1">
            <a:spLocks noChangeArrowheads="1"/>
          </p:cNvSpPr>
          <p:nvPr/>
        </p:nvSpPr>
        <p:spPr bwMode="auto">
          <a:xfrm>
            <a:off x="8904288" y="188913"/>
            <a:ext cx="29273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>
                <a:ea typeface="等线 Light" panose="02010600030101010101" charset="-122"/>
              </a:rPr>
              <a:t>北京大学软件与微电子学院</a:t>
            </a: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4656138" y="117475"/>
            <a:ext cx="203773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3600" b="1" smtClean="0">
                <a:latin typeface="黑体" panose="02010609060101010101" charset="-122"/>
                <a:ea typeface="黑体" panose="02010609060101010101" charset="-122"/>
              </a:rPr>
              <a:t>成果展示</a:t>
            </a:r>
            <a:endParaRPr lang="zh-TW" altLang="en-US" sz="36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820" y="1052835"/>
            <a:ext cx="8496590" cy="468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191" y="1484865"/>
            <a:ext cx="3260068" cy="3754281"/>
          </a:xfrm>
          <a:prstGeom prst="rect">
            <a:avLst/>
          </a:prstGeom>
        </p:spPr>
      </p:pic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1272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201</a:t>
            </a:r>
            <a:r>
              <a:rPr lang="en-US" altLang="zh-CN" sz="1800" smtClean="0">
                <a:latin typeface="等线 Light" panose="02010600030101010101" charset="-122"/>
                <a:ea typeface="等线 Light" panose="02010600030101010101" charset="-122"/>
              </a:rPr>
              <a:t>8</a:t>
            </a: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-1-</a:t>
            </a:r>
            <a:r>
              <a:rPr lang="en-US" altLang="zh-CN" sz="1800">
                <a:latin typeface="等线 Light" panose="02010600030101010101" charset="-122"/>
                <a:ea typeface="等线 Light" panose="02010600030101010101" charset="-122"/>
              </a:rPr>
              <a:t>3</a:t>
            </a:r>
            <a:endParaRPr lang="zh-TW" altLang="en-US" sz="1800">
              <a:latin typeface="等线 Light" panose="02010600030101010101" charset="-122"/>
              <a:ea typeface="等线 Light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839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文本框 5"/>
          <p:cNvSpPr txBox="1">
            <a:spLocks noChangeArrowheads="1"/>
          </p:cNvSpPr>
          <p:nvPr/>
        </p:nvSpPr>
        <p:spPr bwMode="auto">
          <a:xfrm>
            <a:off x="4094163" y="155575"/>
            <a:ext cx="42481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3600" b="1" smtClean="0">
                <a:latin typeface="黑体" panose="02010609060101010101" charset="-122"/>
                <a:ea typeface="黑体" panose="02010609060101010101" charset="-122"/>
              </a:rPr>
              <a:t>内容目录</a:t>
            </a:r>
            <a:endParaRPr lang="zh-CN" altLang="en-US" sz="3600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8904288" y="188913"/>
            <a:ext cx="29273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>
                <a:ea typeface="等线 Light" panose="02010600030101010101" charset="-122"/>
              </a:rPr>
              <a:t>北京大学软件与微电子学院</a:t>
            </a:r>
          </a:p>
        </p:txBody>
      </p:sp>
      <p:sp>
        <p:nvSpPr>
          <p:cNvPr id="10243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1272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201</a:t>
            </a:r>
            <a:r>
              <a:rPr lang="en-US" altLang="zh-CN" sz="1800" smtClean="0">
                <a:latin typeface="等线 Light" panose="02010600030101010101" charset="-122"/>
                <a:ea typeface="等线 Light" panose="02010600030101010101" charset="-122"/>
              </a:rPr>
              <a:t>8</a:t>
            </a: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-1-</a:t>
            </a:r>
            <a:r>
              <a:rPr lang="en-US" altLang="zh-CN" sz="1800">
                <a:latin typeface="等线 Light" panose="02010600030101010101" charset="-122"/>
                <a:ea typeface="等线 Light" panose="02010600030101010101" charset="-122"/>
              </a:rPr>
              <a:t>3</a:t>
            </a:r>
            <a:endParaRPr lang="zh-TW" altLang="en-US" sz="1800"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19835" y="1268850"/>
            <a:ext cx="367225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3200" b="1" smtClean="0">
                <a:latin typeface="黑体" panose="02010609060101010101" pitchFamily="49" charset="-122"/>
                <a:ea typeface="黑体" panose="02010609060101010101" pitchFamily="49" charset="-122"/>
              </a:rPr>
              <a:t> 预期目标</a:t>
            </a:r>
            <a:endParaRPr lang="en-US" altLang="zh-CN" sz="3200" b="1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3200" b="1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200" b="1" smtClean="0">
                <a:latin typeface="黑体" panose="02010609060101010101" pitchFamily="49" charset="-122"/>
                <a:ea typeface="黑体" panose="02010609060101010101" pitchFamily="49" charset="-122"/>
              </a:rPr>
              <a:t>解决方案</a:t>
            </a:r>
            <a:endParaRPr lang="en-US" altLang="zh-CN" sz="3200" b="1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3200" b="1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200" b="1" smtClean="0">
                <a:latin typeface="黑体" panose="02010609060101010101" pitchFamily="49" charset="-122"/>
                <a:ea typeface="黑体" panose="02010609060101010101" pitchFamily="49" charset="-122"/>
              </a:rPr>
              <a:t>成果展示</a:t>
            </a:r>
            <a:endParaRPr lang="en-US" altLang="zh-CN" sz="3200" b="1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en-US" altLang="zh-CN" sz="3200" b="1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3200" b="1" smtClean="0">
                <a:latin typeface="黑体" panose="02010609060101010101" pitchFamily="49" charset="-122"/>
                <a:ea typeface="黑体" panose="02010609060101010101" pitchFamily="49" charset="-122"/>
              </a:rPr>
              <a:t>工作体会</a:t>
            </a:r>
            <a:endParaRPr lang="zh-CN" altLang="en-US" sz="32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4" name="直接连接符 3"/>
          <p:cNvCxnSpPr/>
          <p:nvPr/>
        </p:nvCxnSpPr>
        <p:spPr bwMode="auto">
          <a:xfrm>
            <a:off x="3021485" y="1484865"/>
            <a:ext cx="0" cy="3815858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656138" y="117475"/>
            <a:ext cx="203773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3600" b="1" smtClean="0">
                <a:latin typeface="黑体" panose="02010609060101010101" charset="-122"/>
                <a:ea typeface="黑体" panose="02010609060101010101" charset="-122"/>
              </a:rPr>
              <a:t>成果展示</a:t>
            </a:r>
            <a:endParaRPr lang="zh-TW" altLang="en-US" sz="36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750" y="791953"/>
            <a:ext cx="9576665" cy="520275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39635" y="1628875"/>
            <a:ext cx="932637" cy="378565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6000" b="1" smtClean="0">
                <a:latin typeface="黑体" panose="02010609060101010101" pitchFamily="49" charset="-122"/>
                <a:ea typeface="黑体" panose="02010609060101010101" pitchFamily="49" charset="-122"/>
              </a:rPr>
              <a:t>万</a:t>
            </a:r>
            <a:endParaRPr lang="en-US" altLang="zh-CN" sz="6000" b="1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6000" b="1" smtClean="0">
                <a:latin typeface="黑体" panose="02010609060101010101" pitchFamily="49" charset="-122"/>
                <a:ea typeface="黑体" panose="02010609060101010101" pitchFamily="49" charset="-122"/>
              </a:rPr>
              <a:t>字</a:t>
            </a:r>
            <a:endParaRPr lang="en-US" altLang="zh-CN" sz="6000" b="1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6000" b="1" smtClean="0">
                <a:latin typeface="黑体" panose="02010609060101010101" pitchFamily="49" charset="-122"/>
                <a:ea typeface="黑体" panose="02010609060101010101" pitchFamily="49" charset="-122"/>
              </a:rPr>
              <a:t>文</a:t>
            </a:r>
            <a:endParaRPr lang="en-US" altLang="zh-CN" sz="6000" b="1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6000" b="1" smtClean="0">
                <a:latin typeface="黑体" panose="02010609060101010101" pitchFamily="49" charset="-122"/>
                <a:ea typeface="黑体" panose="02010609060101010101" pitchFamily="49" charset="-122"/>
              </a:rPr>
              <a:t>档</a:t>
            </a:r>
            <a:endParaRPr lang="zh-CN" altLang="en-US" sz="60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1272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201</a:t>
            </a:r>
            <a:r>
              <a:rPr lang="en-US" altLang="zh-CN" sz="1800" smtClean="0">
                <a:latin typeface="等线 Light" panose="02010600030101010101" charset="-122"/>
                <a:ea typeface="等线 Light" panose="02010600030101010101" charset="-122"/>
              </a:rPr>
              <a:t>8</a:t>
            </a: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-1-</a:t>
            </a:r>
            <a:r>
              <a:rPr lang="en-US" altLang="zh-CN" sz="1800">
                <a:latin typeface="等线 Light" panose="02010600030101010101" charset="-122"/>
                <a:ea typeface="等线 Light" panose="02010600030101010101" charset="-122"/>
              </a:rPr>
              <a:t>3</a:t>
            </a:r>
            <a:endParaRPr lang="zh-TW" altLang="en-US" sz="1800">
              <a:latin typeface="等线 Light" panose="02010600030101010101" charset="-122"/>
              <a:ea typeface="等线 Light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90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5571571" y="84182"/>
            <a:ext cx="111120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3600" b="1" smtClean="0">
                <a:latin typeface="黑体" panose="02010609060101010101" charset="-122"/>
                <a:ea typeface="黑体" panose="02010609060101010101" charset="-122"/>
              </a:rPr>
              <a:t>体会</a:t>
            </a:r>
            <a:endParaRPr lang="zh-TW" altLang="en-US" sz="36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1272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201</a:t>
            </a:r>
            <a:r>
              <a:rPr lang="en-US" altLang="zh-CN" sz="1800" smtClean="0">
                <a:latin typeface="等线 Light" panose="02010600030101010101" charset="-122"/>
                <a:ea typeface="等线 Light" panose="02010600030101010101" charset="-122"/>
              </a:rPr>
              <a:t>8</a:t>
            </a: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-1-</a:t>
            </a:r>
            <a:r>
              <a:rPr lang="en-US" altLang="zh-CN" sz="1800">
                <a:latin typeface="等线 Light" panose="02010600030101010101" charset="-122"/>
                <a:ea typeface="等线 Light" panose="02010600030101010101" charset="-122"/>
              </a:rPr>
              <a:t>3</a:t>
            </a:r>
            <a:endParaRPr lang="zh-TW" altLang="en-US" sz="1800"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99660" y="2780955"/>
            <a:ext cx="9855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>
                <a:latin typeface="黑体" panose="02010609060101010101" pitchFamily="49" charset="-122"/>
                <a:ea typeface="黑体" panose="02010609060101010101" pitchFamily="49" charset="-122"/>
              </a:rPr>
              <a:t>多</a:t>
            </a:r>
            <a:r>
              <a:rPr lang="zh-CN" altLang="en-US" sz="4800" b="1" smtClean="0">
                <a:latin typeface="黑体" panose="02010609060101010101" pitchFamily="49" charset="-122"/>
                <a:ea typeface="黑体" panose="02010609060101010101" pitchFamily="49" charset="-122"/>
              </a:rPr>
              <a:t>做些实践项目，多看些前沿论文</a:t>
            </a:r>
            <a:endParaRPr lang="zh-CN" altLang="en-US" sz="48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452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783770" y="2420930"/>
            <a:ext cx="66244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b="1" dirty="0" smtClean="0"/>
              <a:t>Q</a:t>
            </a:r>
            <a:r>
              <a:rPr kumimoji="1" lang="zh-CN" altLang="en-US" sz="7200" b="1" dirty="0" smtClean="0"/>
              <a:t> </a:t>
            </a:r>
            <a:r>
              <a:rPr kumimoji="1" lang="en-US" altLang="zh-CN" sz="7200" b="1" smtClean="0"/>
              <a:t>&amp;</a:t>
            </a:r>
            <a:r>
              <a:rPr kumimoji="1" lang="zh-CN" altLang="en-US" sz="7200" b="1" smtClean="0"/>
              <a:t> </a:t>
            </a:r>
            <a:r>
              <a:rPr kumimoji="1" lang="en-US" altLang="zh-CN" sz="7200" b="1" smtClean="0"/>
              <a:t>A &amp; THX</a:t>
            </a:r>
            <a:r>
              <a:rPr kumimoji="1" lang="zh-CN" altLang="en-US" sz="7200" b="1" smtClean="0"/>
              <a:t>！</a:t>
            </a:r>
            <a:endParaRPr kumimoji="1" lang="zh-CN" altLang="en-US" sz="7200" b="1" dirty="0"/>
          </a:p>
        </p:txBody>
      </p:sp>
      <p:sp>
        <p:nvSpPr>
          <p:cNvPr id="10243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8081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>
                <a:latin typeface="等线 Light" panose="02010600030101010101" charset="-122"/>
                <a:ea typeface="等线 Light" panose="02010600030101010101" charset="-122"/>
              </a:rPr>
              <a:t>2017-10-27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4" name="Text Box 4"/>
          <p:cNvSpPr txBox="1">
            <a:spLocks noChangeArrowheads="1"/>
          </p:cNvSpPr>
          <p:nvPr/>
        </p:nvSpPr>
        <p:spPr bwMode="auto">
          <a:xfrm>
            <a:off x="8904288" y="188913"/>
            <a:ext cx="29273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>
                <a:ea typeface="等线 Light" panose="02010600030101010101" charset="-122"/>
              </a:rPr>
              <a:t>北京大学软件与微电子学院</a:t>
            </a:r>
          </a:p>
        </p:txBody>
      </p:sp>
      <p:sp>
        <p:nvSpPr>
          <p:cNvPr id="12" name="文本框 5"/>
          <p:cNvSpPr txBox="1">
            <a:spLocks noChangeArrowheads="1"/>
          </p:cNvSpPr>
          <p:nvPr/>
        </p:nvSpPr>
        <p:spPr bwMode="auto">
          <a:xfrm>
            <a:off x="4094163" y="155575"/>
            <a:ext cx="42481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3600" b="1" smtClean="0">
                <a:latin typeface="黑体" panose="02010609060101010101" charset="-122"/>
                <a:ea typeface="黑体" panose="02010609060101010101" charset="-122"/>
              </a:rPr>
              <a:t>预期目标</a:t>
            </a:r>
            <a:endParaRPr lang="zh-CN" altLang="en-US" sz="3600" b="1">
              <a:latin typeface="黑体" panose="02010609060101010101" charset="-122"/>
              <a:ea typeface="黑体" panose="02010609060101010101" charset="-122"/>
            </a:endParaRPr>
          </a:p>
        </p:txBody>
      </p:sp>
      <p:graphicFrame>
        <p:nvGraphicFramePr>
          <p:cNvPr id="13" name="表格 12"/>
          <p:cNvGraphicFramePr/>
          <p:nvPr>
            <p:extLst>
              <p:ext uri="{D42A27DB-BD31-4B8C-83A1-F6EECF244321}">
                <p14:modId xmlns:p14="http://schemas.microsoft.com/office/powerpoint/2010/main" val="1478423891"/>
              </p:ext>
            </p:extLst>
          </p:nvPr>
        </p:nvGraphicFramePr>
        <p:xfrm>
          <a:off x="4367880" y="803275"/>
          <a:ext cx="7690511" cy="5294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0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384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2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26837">
                <a:tc>
                  <a:txBody>
                    <a:bodyPr/>
                    <a:lstStyle/>
                    <a:p>
                      <a:pPr algn="ctr" fontAlgn="auto">
                        <a:buNone/>
                      </a:pP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方案</a:t>
                      </a: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80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优点</a:t>
                      </a: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缺陷</a:t>
                      </a: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2938">
                <a:tc>
                  <a:txBody>
                    <a:bodyPr/>
                    <a:lstStyle/>
                    <a:p>
                      <a:pPr algn="l" fontAlgn="auto">
                        <a:buNone/>
                      </a:pP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方案一</a:t>
                      </a:r>
                    </a:p>
                  </a:txBody>
                  <a:tcPr marL="91434" marR="91434" marT="45723" marB="45723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  <a:sym typeface="+mn-ea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  <a:sym typeface="+mn-ea"/>
                        </a:rPr>
                        <a:t>增强了对蛮力破解的抵御强度</a:t>
                      </a:r>
                      <a:endParaRPr lang="zh-CN" altLang="en-US" sz="1800" dirty="0">
                        <a:solidFill>
                          <a:schemeClr val="bg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Heiti SC Light" charset="-122"/>
                      </a:endParaRP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对用户更不友好</a:t>
                      </a:r>
                    </a:p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没有增强对其他攻击方式抵御能力</a:t>
                      </a: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6837">
                <a:tc>
                  <a:txBody>
                    <a:bodyPr/>
                    <a:lstStyle/>
                    <a:p>
                      <a:pPr algn="l" fontAlgn="auto">
                        <a:buNone/>
                      </a:pPr>
                      <a:r>
                        <a:rPr lang="zh-CN" altLang="en-US" sz="180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方案二</a:t>
                      </a:r>
                    </a:p>
                  </a:txBody>
                  <a:tcPr marL="91434" marR="91434" marT="45723" marB="45723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对用户来说更加快捷简单</a:t>
                      </a:r>
                    </a:p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比常用的滑动验证更安全</a:t>
                      </a: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在四种方案中安全性最差</a:t>
                      </a: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8577">
                <a:tc>
                  <a:txBody>
                    <a:bodyPr/>
                    <a:lstStyle/>
                    <a:p>
                      <a:pPr algn="l" fontAlgn="auto">
                        <a:buNone/>
                      </a:pPr>
                      <a:r>
                        <a:rPr lang="zh-CN" altLang="en-US" sz="180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方案三</a:t>
                      </a:r>
                    </a:p>
                  </a:txBody>
                  <a:tcPr marL="91434" marR="91434" marT="45723" marB="45723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zh-CN" sz="1800" dirty="0" smtClean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zh-CN" sz="1800" kern="1200" dirty="0" smtClean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+mn-cs"/>
                        </a:rPr>
                        <a:t>安全性高，面面兼顾，能够有效地抵御各种攻击方法，尤其是蛮力攻击</a:t>
                      </a:r>
                      <a:endParaRPr lang="zh-CN" altLang="en-US" sz="1800" dirty="0">
                        <a:solidFill>
                          <a:schemeClr val="bg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Heiti SC Light" charset="-122"/>
                      </a:endParaRP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太复杂</a:t>
                      </a:r>
                    </a:p>
                    <a:p>
                      <a:pPr algn="l" fontAlgn="ctr">
                        <a:buNone/>
                      </a:pPr>
                      <a:r>
                        <a:rPr lang="en-US" altLang="zh-CN" sz="1800" dirty="0" smtClean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zh-CN" sz="1800" kern="1200" dirty="0" smtClean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+mn-cs"/>
                        </a:rPr>
                        <a:t>用户不友好，此方案平均每个用户都要多次点击转换按钮并分辨四张图，用户难以区分且增加了验证时间</a:t>
                      </a:r>
                      <a:endParaRPr lang="zh-CN" altLang="en-US" sz="1800" dirty="0">
                        <a:solidFill>
                          <a:schemeClr val="bg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Heiti SC Light" charset="-122"/>
                      </a:endParaRP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34818">
                <a:tc>
                  <a:txBody>
                    <a:bodyPr/>
                    <a:lstStyle/>
                    <a:p>
                      <a:pPr algn="l" fontAlgn="auto">
                        <a:buNone/>
                      </a:pPr>
                      <a:r>
                        <a:rPr lang="zh-CN" altLang="en-US" sz="180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方案四</a:t>
                      </a:r>
                    </a:p>
                  </a:txBody>
                  <a:tcPr marL="91434" marR="91434" marT="45723" marB="45723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既有方案三中用阴影区形状来辨别，又有判断拼图块区域，更安全更不易被破解</a:t>
                      </a: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对一些图，随机选取的阴影区用户会不好判断拼图块位置</a:t>
                      </a:r>
                    </a:p>
                    <a:p>
                      <a:pPr algn="l" fontAlgn="ctr">
                        <a:buNone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*</a:t>
                      </a:r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Heiti SC Light" charset="-122"/>
                        </a:rPr>
                        <a:t>对图片有一定的要求</a:t>
                      </a:r>
                    </a:p>
                  </a:txBody>
                  <a:tcPr marL="91434" marR="91434" marT="45723" marB="45723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730" y="993552"/>
            <a:ext cx="2162746" cy="1597105"/>
          </a:xfrm>
          <a:prstGeom prst="rect">
            <a:avLst/>
          </a:prstGeom>
        </p:spPr>
      </p:pic>
      <p:pic>
        <p:nvPicPr>
          <p:cNvPr id="15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731" y="2792650"/>
            <a:ext cx="2177090" cy="138211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730" y="4420760"/>
            <a:ext cx="2162746" cy="165964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1272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201</a:t>
            </a:r>
            <a:r>
              <a:rPr lang="en-US" altLang="zh-CN" sz="1800" smtClean="0">
                <a:latin typeface="等线 Light" panose="02010600030101010101" charset="-122"/>
                <a:ea typeface="等线 Light" panose="02010600030101010101" charset="-122"/>
              </a:rPr>
              <a:t>8</a:t>
            </a: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-1-</a:t>
            </a:r>
            <a:r>
              <a:rPr lang="en-US" altLang="zh-CN" sz="1800">
                <a:latin typeface="等线 Light" panose="02010600030101010101" charset="-122"/>
                <a:ea typeface="等线 Light" panose="02010600030101010101" charset="-122"/>
              </a:rPr>
              <a:t>3</a:t>
            </a:r>
            <a:endParaRPr lang="zh-TW" altLang="en-US" sz="1800">
              <a:latin typeface="等线 Light" panose="02010600030101010101" charset="-122"/>
              <a:ea typeface="等线 Light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1"/>
          <p:cNvSpPr txBox="1">
            <a:spLocks noChangeArrowheads="1"/>
          </p:cNvSpPr>
          <p:nvPr/>
        </p:nvSpPr>
        <p:spPr bwMode="auto">
          <a:xfrm>
            <a:off x="4440238" y="185738"/>
            <a:ext cx="38163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3600" b="1" smtClean="0">
                <a:latin typeface="黑体" panose="02010609060101010101" charset="-122"/>
                <a:ea typeface="黑体" panose="02010609060101010101" charset="-122"/>
              </a:rPr>
              <a:t>最终方案</a:t>
            </a:r>
            <a:endParaRPr lang="zh-CN" altLang="en-US" sz="3600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202" name="Text Box 4"/>
          <p:cNvSpPr txBox="1">
            <a:spLocks noChangeArrowheads="1"/>
          </p:cNvSpPr>
          <p:nvPr/>
        </p:nvSpPr>
        <p:spPr bwMode="auto">
          <a:xfrm>
            <a:off x="8904288" y="188913"/>
            <a:ext cx="29273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>
                <a:ea typeface="等线 Light" panose="02010600030101010101" charset="-122"/>
              </a:rPr>
              <a:t>北京大学软件与微电子学院</a:t>
            </a:r>
          </a:p>
        </p:txBody>
      </p:sp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1272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201</a:t>
            </a:r>
            <a:r>
              <a:rPr lang="en-US" altLang="zh-CN" sz="1800" smtClean="0">
                <a:latin typeface="等线 Light" panose="02010600030101010101" charset="-122"/>
                <a:ea typeface="等线 Light" panose="02010600030101010101" charset="-122"/>
              </a:rPr>
              <a:t>8</a:t>
            </a: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-1-</a:t>
            </a:r>
            <a:r>
              <a:rPr lang="en-US" altLang="zh-CN" sz="1800">
                <a:latin typeface="等线 Light" panose="02010600030101010101" charset="-122"/>
                <a:ea typeface="等线 Light" panose="02010600030101010101" charset="-122"/>
              </a:rPr>
              <a:t>3</a:t>
            </a:r>
            <a:endParaRPr lang="zh-TW" altLang="en-US" sz="1800">
              <a:latin typeface="等线 Light" panose="02010600030101010101" charset="-122"/>
              <a:ea typeface="等线 Light" panose="0201060003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700" y="1377951"/>
            <a:ext cx="7343775" cy="40386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479610" y="2581643"/>
            <a:ext cx="3669602" cy="163121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zh-CN" altLang="en-US" sz="2000" noProof="1" smtClean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新特性</a:t>
            </a:r>
            <a:endParaRPr lang="zh-CN" altLang="en-US" sz="2000" strike="noStrike" noProof="1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noProof="1" smtClean="0">
                <a:solidFill>
                  <a:schemeClr val="tx1"/>
                </a:solidFill>
                <a:sym typeface="+mn-ea"/>
              </a:rPr>
              <a:t>多重阴影</a:t>
            </a:r>
            <a:endParaRPr lang="en-US" altLang="zh-CN" sz="2000" noProof="1">
              <a:solidFill>
                <a:schemeClr val="tx1"/>
              </a:solidFill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noProof="1" smtClean="0">
                <a:solidFill>
                  <a:schemeClr val="tx1"/>
                </a:solidFill>
                <a:sym typeface="+mn-ea"/>
              </a:rPr>
              <a:t>初始不正确的子拼图</a:t>
            </a:r>
            <a:endParaRPr lang="en-US" altLang="zh-CN" sz="2000" noProof="1" smtClean="0">
              <a:solidFill>
                <a:schemeClr val="tx1"/>
              </a:solidFill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noProof="1">
                <a:solidFill>
                  <a:schemeClr val="tx1"/>
                </a:solidFill>
                <a:sym typeface="+mn-ea"/>
              </a:rPr>
              <a:t>更</a:t>
            </a:r>
            <a:r>
              <a:rPr lang="zh-CN" altLang="en-US" sz="2000" noProof="1" smtClean="0">
                <a:solidFill>
                  <a:schemeClr val="tx1"/>
                </a:solidFill>
                <a:sym typeface="+mn-ea"/>
              </a:rPr>
              <a:t>质量原图</a:t>
            </a:r>
            <a:endParaRPr lang="en-US" altLang="zh-CN" sz="2000" noProof="1" smtClean="0">
              <a:solidFill>
                <a:schemeClr val="tx1"/>
              </a:solidFill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noProof="1" smtClean="0">
                <a:solidFill>
                  <a:schemeClr val="tx1"/>
                </a:solidFill>
                <a:sym typeface="+mn-ea"/>
              </a:rPr>
              <a:t>大尺寸原图</a:t>
            </a:r>
            <a:r>
              <a:rPr lang="en-US" altLang="zh-CN" sz="2000" strike="noStrike" noProof="1" smtClean="0">
                <a:solidFill>
                  <a:schemeClr val="tx1"/>
                </a:solidFill>
                <a:sym typeface="+mn-ea"/>
              </a:rPr>
              <a:t>  </a:t>
            </a:r>
            <a:endParaRPr lang="zh-CN" altLang="en-US" sz="2000" strike="noStrike" noProof="1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835" y="692810"/>
            <a:ext cx="8299450" cy="526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1"/>
          <p:cNvSpPr txBox="1">
            <a:spLocks noChangeArrowheads="1"/>
          </p:cNvSpPr>
          <p:nvPr/>
        </p:nvSpPr>
        <p:spPr bwMode="auto">
          <a:xfrm>
            <a:off x="4440238" y="185738"/>
            <a:ext cx="38163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3600" b="1" smtClean="0">
                <a:latin typeface="黑体" panose="02010609060101010101" charset="-122"/>
                <a:ea typeface="黑体" panose="02010609060101010101" charset="-122"/>
              </a:rPr>
              <a:t>项目架构</a:t>
            </a:r>
            <a:endParaRPr lang="zh-CN" altLang="en-US" sz="3600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192088" y="6308725"/>
            <a:ext cx="11272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201</a:t>
            </a:r>
            <a:r>
              <a:rPr lang="en-US" altLang="zh-CN" sz="1800" smtClean="0">
                <a:latin typeface="等线 Light" panose="02010600030101010101" charset="-122"/>
                <a:ea typeface="等线 Light" panose="02010600030101010101" charset="-122"/>
              </a:rPr>
              <a:t>8</a:t>
            </a:r>
            <a:r>
              <a:rPr lang="zh-TW" altLang="en-US" sz="1800" smtClean="0">
                <a:latin typeface="等线 Light" panose="02010600030101010101" charset="-122"/>
                <a:ea typeface="等线 Light" panose="02010600030101010101" charset="-122"/>
              </a:rPr>
              <a:t>-1-</a:t>
            </a:r>
            <a:r>
              <a:rPr lang="en-US" altLang="zh-CN" sz="1800">
                <a:latin typeface="等线 Light" panose="02010600030101010101" charset="-122"/>
                <a:ea typeface="等线 Light" panose="02010600030101010101" charset="-122"/>
              </a:rPr>
              <a:t>3</a:t>
            </a:r>
            <a:endParaRPr lang="zh-TW" altLang="en-US" sz="1800">
              <a:latin typeface="等线 Light" panose="02010600030101010101" charset="-122"/>
              <a:ea typeface="等线 Light" panose="02010600030101010101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26" y="990820"/>
            <a:ext cx="2792095" cy="1356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https://ss2.baidu.com/6ONYsjip0QIZ8tyhnq/it/u=2909203028,3998034658&amp;fm=9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645" y="2409510"/>
            <a:ext cx="2102808" cy="1303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310" y="3801079"/>
            <a:ext cx="3293478" cy="143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8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核心拼图处理环节概述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 smtClean="0"/>
              <a:t>验证码核心图片</a:t>
            </a:r>
            <a:r>
              <a:rPr lang="zh-CN" altLang="en-US" sz="2000" dirty="0"/>
              <a:t>处理方面的代码，我们选取了</a:t>
            </a:r>
            <a:r>
              <a:rPr lang="en-US" altLang="zh-CN" sz="2000" dirty="0"/>
              <a:t>Java</a:t>
            </a:r>
            <a:r>
              <a:rPr lang="zh-CN" altLang="en-US" sz="2000" dirty="0" smtClean="0"/>
              <a:t>语言进行</a:t>
            </a:r>
            <a:r>
              <a:rPr lang="zh-CN" altLang="en-US" sz="2000" dirty="0"/>
              <a:t>阴影区的添加与图片的</a:t>
            </a:r>
            <a:r>
              <a:rPr lang="zh-CN" altLang="en-US" sz="2000" dirty="0" smtClean="0"/>
              <a:t>剪裁，</a:t>
            </a:r>
            <a:r>
              <a:rPr lang="zh-CN" altLang="en-US" sz="2000" dirty="0"/>
              <a:t>得到了随机添加阴影区处理后的拼图背景以及剪裁好的拼图块。为了实现我们的设想，在可用性的基础上能够更加安全，一定程度上抵御边缘检测算法以及提高破解的代价，我们设计的拼图处理模块主要有以下几个特性</a:t>
            </a:r>
            <a:r>
              <a:rPr lang="zh-CN" altLang="en-US" sz="2000" dirty="0" smtClean="0"/>
              <a:t>：</a:t>
            </a:r>
            <a:endParaRPr lang="en-US" altLang="zh-CN" sz="2000" dirty="0" smtClean="0"/>
          </a:p>
          <a:p>
            <a:pPr lvl="1"/>
            <a:r>
              <a:rPr lang="zh-CN" altLang="en-US" dirty="0"/>
              <a:t>阴影区边界模糊与抗锯齿</a:t>
            </a:r>
            <a:r>
              <a:rPr lang="zh-CN" altLang="en-US" dirty="0" smtClean="0"/>
              <a:t>设计</a:t>
            </a:r>
            <a:endParaRPr lang="en-US" altLang="zh-CN" dirty="0" smtClean="0"/>
          </a:p>
          <a:p>
            <a:pPr lvl="1"/>
            <a:r>
              <a:rPr lang="zh-CN" altLang="zh-CN" dirty="0"/>
              <a:t>阴影区颜色</a:t>
            </a:r>
            <a:r>
              <a:rPr lang="zh-CN" altLang="zh-CN" dirty="0" smtClean="0"/>
              <a:t>设计</a:t>
            </a:r>
            <a:endParaRPr lang="en-US" altLang="zh-CN" dirty="0" smtClean="0"/>
          </a:p>
          <a:p>
            <a:pPr lvl="1"/>
            <a:r>
              <a:rPr lang="zh-CN" altLang="zh-CN" dirty="0"/>
              <a:t>双阴影区</a:t>
            </a:r>
            <a:r>
              <a:rPr lang="zh-CN" altLang="zh-CN" dirty="0" smtClean="0"/>
              <a:t>设计</a:t>
            </a:r>
            <a:endParaRPr lang="en-US" altLang="zh-CN" dirty="0" smtClean="0"/>
          </a:p>
          <a:p>
            <a:pPr lvl="1"/>
            <a:r>
              <a:rPr lang="zh-CN" altLang="zh-CN" dirty="0"/>
              <a:t>阴影区不规则形状及随机旋转的设计</a:t>
            </a:r>
            <a:endParaRPr lang="en-US" altLang="zh-CN" dirty="0" smtClean="0"/>
          </a:p>
          <a:p>
            <a:pPr lvl="1"/>
            <a:endParaRPr lang="en-US" altLang="zh-CN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51061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阴影区边界模糊与抗锯齿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设计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722439"/>
            <a:ext cx="10972800" cy="1706562"/>
          </a:xfrm>
        </p:spPr>
        <p:txBody>
          <a:bodyPr/>
          <a:lstStyle/>
          <a:p>
            <a:r>
              <a:rPr lang="zh-CN" altLang="en-US" sz="2800" dirty="0"/>
              <a:t>使用</a:t>
            </a:r>
            <a:r>
              <a:rPr lang="en-US" altLang="zh-CN" sz="2800" dirty="0" err="1" smtClean="0"/>
              <a:t>setRenderingHint</a:t>
            </a:r>
            <a:r>
              <a:rPr lang="en-US" altLang="zh-CN" sz="2800" dirty="0" smtClean="0"/>
              <a:t>()</a:t>
            </a:r>
            <a:r>
              <a:rPr lang="zh-CN" altLang="en-US" sz="2800" dirty="0" smtClean="0"/>
              <a:t>方法</a:t>
            </a:r>
            <a:r>
              <a:rPr lang="zh-CN" altLang="en-US" sz="2800" dirty="0"/>
              <a:t>消除阴影区边界的锯齿，对阴影区边缘进行柔化处理，使阴影区边缘看起来更平滑，更接近实物的物体，机器更难以区分，处理前后对比效果如下图所示。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845" y="3212985"/>
            <a:ext cx="4248295" cy="211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8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阴影区颜色设计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722438"/>
            <a:ext cx="10972800" cy="1994582"/>
          </a:xfrm>
        </p:spPr>
        <p:txBody>
          <a:bodyPr/>
          <a:lstStyle/>
          <a:p>
            <a:r>
              <a:rPr lang="zh-CN" altLang="en-US" sz="2800" dirty="0" smtClean="0"/>
              <a:t>为了</a:t>
            </a:r>
            <a:r>
              <a:rPr lang="zh-CN" altLang="en-US" sz="2800" dirty="0"/>
              <a:t>使阴影区更自然，更难以被机器识别，系统会自动检测拼图中的随机位置的像素点，并将其颜色赋给阴影区。虽然在一定程度上牺牲了可用性且对图片的要求会更高，但这种设计带来的安全性的提高是显著的。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765" y="3717020"/>
            <a:ext cx="1676400" cy="2428875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 bwMode="auto">
          <a:xfrm>
            <a:off x="4727905" y="4315815"/>
            <a:ext cx="1584110" cy="504035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045" y="3708895"/>
            <a:ext cx="3960275" cy="227047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 bwMode="auto">
          <a:xfrm>
            <a:off x="6888055" y="3851381"/>
            <a:ext cx="1008070" cy="928868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椭圆 8"/>
          <p:cNvSpPr/>
          <p:nvPr/>
        </p:nvSpPr>
        <p:spPr bwMode="auto">
          <a:xfrm>
            <a:off x="9471790" y="5119661"/>
            <a:ext cx="1114380" cy="843615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003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双阴影区设计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为了弥补</a:t>
            </a:r>
            <a:r>
              <a:rPr lang="en-US" altLang="zh-CN" sz="2800" dirty="0"/>
              <a:t>2</a:t>
            </a:r>
            <a:r>
              <a:rPr lang="zh-CN" altLang="en-US" sz="2800" dirty="0"/>
              <a:t>中可用性的下降以及迷惑攻击者获取真实阴影区的</a:t>
            </a:r>
            <a:r>
              <a:rPr lang="zh-CN" altLang="en-US" sz="2800" dirty="0" smtClean="0"/>
              <a:t>位置我们</a:t>
            </a:r>
            <a:r>
              <a:rPr lang="zh-CN" altLang="en-US" sz="2800" dirty="0"/>
              <a:t>还设计了一个假的阴影区，假阴影区的颜色与真实阴影区颜色相同，实验表明这种设计极大地提高了可用性。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BC5015-1051-CB48-A33E-F22ECFD847DC}" type="datetime1">
              <a:rPr lang="zh-CN" altLang="en-US" smtClean="0"/>
              <a:t>2018/1/1</a:t>
            </a:fld>
            <a:endParaRPr lang="zh-CN" altLang="en-US" sz="1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830" y="3193820"/>
            <a:ext cx="4386040" cy="328953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 bwMode="auto">
          <a:xfrm>
            <a:off x="4007855" y="3501005"/>
            <a:ext cx="936065" cy="864060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5735975" y="4406555"/>
            <a:ext cx="936065" cy="864060"/>
          </a:xfrm>
          <a:prstGeom prst="ellipse">
            <a:avLst/>
          </a:prstGeom>
          <a:noFill/>
          <a:ln w="2857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83645" y="3193820"/>
            <a:ext cx="1656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0000"/>
                </a:solidFill>
              </a:rPr>
              <a:t>真阴影区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980077" y="3193819"/>
            <a:ext cx="1656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0000"/>
                </a:solidFill>
              </a:rPr>
              <a:t>假阴影区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cxnSp>
        <p:nvCxnSpPr>
          <p:cNvPr id="11" name="直接箭头连接符 10"/>
          <p:cNvCxnSpPr/>
          <p:nvPr/>
        </p:nvCxnSpPr>
        <p:spPr bwMode="auto">
          <a:xfrm flipH="1" flipV="1">
            <a:off x="2351740" y="3424651"/>
            <a:ext cx="1800125" cy="652394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cxnSp>
        <p:nvCxnSpPr>
          <p:cNvPr id="13" name="直接箭头连接符 12"/>
          <p:cNvCxnSpPr/>
          <p:nvPr/>
        </p:nvCxnSpPr>
        <p:spPr bwMode="auto">
          <a:xfrm flipV="1">
            <a:off x="6528030" y="3655484"/>
            <a:ext cx="2880200" cy="118310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87702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实验室PPT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实验室PPT主题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941</Words>
  <Application>Microsoft Office PowerPoint</Application>
  <PresentationFormat>宽屏</PresentationFormat>
  <Paragraphs>107</Paragraphs>
  <Slides>22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Heiti SC Light</vt:lpstr>
      <vt:lpstr>等线 Light</vt:lpstr>
      <vt:lpstr>黑体</vt:lpstr>
      <vt:lpstr>宋体</vt:lpstr>
      <vt:lpstr>Arial</vt:lpstr>
      <vt:lpstr>Calibri</vt:lpstr>
      <vt:lpstr>Wingdings</vt:lpstr>
      <vt:lpstr>实验室PPT主题</vt:lpstr>
      <vt:lpstr>Slide CPATCHA</vt:lpstr>
      <vt:lpstr>PowerPoint 演示文稿</vt:lpstr>
      <vt:lpstr>PowerPoint 演示文稿</vt:lpstr>
      <vt:lpstr>PowerPoint 演示文稿</vt:lpstr>
      <vt:lpstr>PowerPoint 演示文稿</vt:lpstr>
      <vt:lpstr>核心拼图处理环节概述</vt:lpstr>
      <vt:lpstr>阴影区边界模糊与抗锯齿设计</vt:lpstr>
      <vt:lpstr>阴影区颜色设计</vt:lpstr>
      <vt:lpstr> 双阴影区设计</vt:lpstr>
      <vt:lpstr>阴影区不规则形状及随机旋转的设计</vt:lpstr>
      <vt:lpstr>拼图处理流程图</vt:lpstr>
      <vt:lpstr>图片处理过程中的难点以及解决方法</vt:lpstr>
      <vt:lpstr>图片处理过程中的难点以及解决方法</vt:lpstr>
      <vt:lpstr>缺陷与不足</vt:lpstr>
      <vt:lpstr>缺陷与不足</vt:lpstr>
      <vt:lpstr>图片成果示例</vt:lpstr>
      <vt:lpstr>图片成果示例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龙东恒</dc:creator>
  <cp:lastModifiedBy>许佳</cp:lastModifiedBy>
  <cp:revision>52</cp:revision>
  <dcterms:created xsi:type="dcterms:W3CDTF">2017-10-29T16:28:00Z</dcterms:created>
  <dcterms:modified xsi:type="dcterms:W3CDTF">2018-01-01T15:01:50Z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